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5" r:id="rId3"/>
    <p:sldId id="258" r:id="rId4"/>
    <p:sldId id="259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2"/>
  </p:normalViewPr>
  <p:slideViewPr>
    <p:cSldViewPr snapToGrid="0" snapToObjects="1">
      <p:cViewPr>
        <p:scale>
          <a:sx n="87" d="100"/>
          <a:sy n="87" d="100"/>
        </p:scale>
        <p:origin x="24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Evolution du Virus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Feuil1!$A$2:$A$5</c:f>
              <c:strCache>
                <c:ptCount val="4"/>
                <c:pt idx="0">
                  <c:v>France</c:v>
                </c:pt>
                <c:pt idx="1">
                  <c:v>Royaume-Unis</c:v>
                </c:pt>
                <c:pt idx="2">
                  <c:v>Espagne</c:v>
                </c:pt>
                <c:pt idx="3">
                  <c:v>Portugal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670000</c:v>
                </c:pt>
                <c:pt idx="1">
                  <c:v>456789</c:v>
                </c:pt>
                <c:pt idx="2">
                  <c:v>789998</c:v>
                </c:pt>
                <c:pt idx="3">
                  <c:v>333334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D9-EB44-BD9A-DF098FB2498A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Feuil1!$A$2:$A$5</c:f>
              <c:strCache>
                <c:ptCount val="4"/>
                <c:pt idx="0">
                  <c:v>France</c:v>
                </c:pt>
                <c:pt idx="1">
                  <c:v>Royaume-Unis</c:v>
                </c:pt>
                <c:pt idx="2">
                  <c:v>Espagne</c:v>
                </c:pt>
                <c:pt idx="3">
                  <c:v>Portugal</c:v>
                </c:pt>
              </c:strCache>
            </c:strRef>
          </c:cat>
          <c:val>
            <c:numRef>
              <c:f>Feuil1!$C$2:$C$5</c:f>
              <c:numCache>
                <c:formatCode>General</c:formatCode>
                <c:ptCount val="4"/>
                <c:pt idx="0">
                  <c:v>977787</c:v>
                </c:pt>
                <c:pt idx="1">
                  <c:v>885432</c:v>
                </c:pt>
                <c:pt idx="2">
                  <c:v>909997</c:v>
                </c:pt>
                <c:pt idx="3">
                  <c:v>776654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5D9-EB44-BD9A-DF098FB2498A}"/>
            </c:ext>
          </c:extLst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Feuil1!$A$2:$A$5</c:f>
              <c:strCache>
                <c:ptCount val="4"/>
                <c:pt idx="0">
                  <c:v>France</c:v>
                </c:pt>
                <c:pt idx="1">
                  <c:v>Royaume-Unis</c:v>
                </c:pt>
                <c:pt idx="2">
                  <c:v>Espagne</c:v>
                </c:pt>
                <c:pt idx="3">
                  <c:v>Portugal</c:v>
                </c:pt>
              </c:strCache>
            </c:strRef>
          </c:cat>
          <c:val>
            <c:numRef>
              <c:f>Feuil1!$D$2:$D$5</c:f>
              <c:numCache>
                <c:formatCode>General</c:formatCode>
                <c:ptCount val="4"/>
                <c:pt idx="0">
                  <c:v>766559</c:v>
                </c:pt>
                <c:pt idx="1">
                  <c:v>677997</c:v>
                </c:pt>
                <c:pt idx="2">
                  <c:v>388767</c:v>
                </c:pt>
                <c:pt idx="3">
                  <c:v>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5D9-EB44-BD9A-DF098FB2498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101001487"/>
        <c:axId val="2101003135"/>
      </c:barChart>
      <c:catAx>
        <c:axId val="2101001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101003135"/>
        <c:crosses val="autoZero"/>
        <c:auto val="1"/>
        <c:lblAlgn val="ctr"/>
        <c:lblOffset val="100"/>
        <c:noMultiLvlLbl val="0"/>
      </c:catAx>
      <c:valAx>
        <c:axId val="2101003135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01001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gif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37E62-841F-ED40-9EA8-579B730458DB}" type="datetimeFigureOut">
              <a:rPr lang="fr-FR" smtClean="0"/>
              <a:t>12/10/2021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B6F34-EE49-8D48-A885-2F0308C3C0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5151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B6F34-EE49-8D48-A885-2F0308C3C04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7175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B6F34-EE49-8D48-A885-2F0308C3C04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0689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B6F34-EE49-8D48-A885-2F0308C3C04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035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FC281B-8FAD-0C4C-81FF-8FF4E6AA2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0C56AC6-C054-8343-B9D8-DD58FA0B5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1F7DBF-08C1-5340-83B7-D7AF56B93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7E4CA-3CE8-3E43-BFC4-9931FF2EC105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9D9045-24F2-8D45-B61A-EBDE9E997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A5A74F-1A8D-214C-8F93-83EC1BC4A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2903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6F8965-50F8-924B-9DA4-DBF7231E0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684EDF0-622D-EA41-AFBD-FFBA9750B3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316A4B-368A-E148-A630-9F1858D59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596B7-D06F-4F46-A4F0-66183524089E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CA98518-E583-9643-89AF-19795A6A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A1F492-AC96-C146-B55A-C93F58B8C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4751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F828084-A0BF-B24D-A914-838E342C2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5EBCB6C-49B9-AD40-B254-4334B53B2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32B062A-A46F-AA43-95E9-86B4929F2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B7B5-8F8D-0942-B52A-4D505DAB3D5E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28FA906-A59F-2644-B680-7BE341A0F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87EC65-0543-A04E-ACC1-BEA183560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8203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9392AC-EA5B-DC4D-84C6-20FF6D2B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26C5AA-2E7E-3C47-BD39-C142142FF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DBD334-B712-2643-9666-1408A0F54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3F87-B94A-0B4C-A4A2-C29BC1A0DC3C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BBEB36-C573-054A-9A85-61776E4C5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B9DBC8B-B778-E340-964A-F788D903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4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6B0A1-BD79-0A47-8B81-5BC1A38D4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C3E1A6-E69C-5649-88E0-92E1EB376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6FBA5E-26B9-EF40-887D-E4A109F59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275B7-0E5D-C543-B47A-BCEEA08FA6CD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9B2DA5-5DFD-DB4C-86A2-7571C2D5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192256-918E-B447-9730-D06BB1CBD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118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FCD7DF-7332-2D43-AA27-085346CA1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F8CD80-F44B-C14A-9EC6-921A09E9D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C9BC41B-9082-BB4A-BDE2-B5C9DDA10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6A6721-03D8-5447-90C7-A190F4F06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2E6EB-A051-8A4D-81E3-177ABF33D8EB}" type="datetime1">
              <a:rPr lang="fr-FR" smtClean="0"/>
              <a:t>12/10/2021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DA00814-7B8C-4847-B53B-277E269D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BD3BD3C-ED25-FD4B-A8ED-97622F1DE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0236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EFE02D-3F60-B741-9D25-BE680AC3B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9A89CE1-A6D0-7E49-999F-9D2DE8F60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F9A2332-210B-A74F-8BCC-0A1AEEEDF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17D8D7-14D2-9A4F-ABEE-362FFC6730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0DA71C8-09A8-854D-96DA-06BE009F28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103C08A-D739-D842-AF3C-A63420DFE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2843A-0CFC-4A4E-95F6-5CB59F936E39}" type="datetime1">
              <a:rPr lang="fr-FR" smtClean="0"/>
              <a:t>12/10/2021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307AE24-4C62-2F42-8F5C-6DBE0A08A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A780383-B086-5244-AAF3-6264A4FB2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0619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EDF025-6630-CD4E-A301-3577ADCAD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2C4ADF-9DBB-2B43-BADA-1882FD65F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D75B6-C586-4447-952D-B602A7B4F7C5}" type="datetime1">
              <a:rPr lang="fr-FR" smtClean="0"/>
              <a:t>12/10/2021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BCC8C7E-D726-A54E-9CFE-5F9ADF0E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6463D58-A121-FC42-BFA6-CC0C61C5D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1214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6D8367-A32C-E840-A150-3F356365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A63C1-913C-D742-AB6F-B4EF928EF1C4}" type="datetime1">
              <a:rPr lang="fr-FR" smtClean="0"/>
              <a:t>12/10/2021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CAA0EB0-61A9-1F4C-96B7-3E8873547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5C55DE-0758-374A-9136-E1295B70A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510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DB26B7-767A-734B-96C3-70BA985D8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F253A3-41C5-514F-B32A-56F3B2486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72D05FB-1CB7-B641-B7C9-AD4B57680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EBD6DC-F91A-7A48-871C-37ECF7CE1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85655-4B04-7E40-A212-7AC41D8DD6FC}" type="datetime1">
              <a:rPr lang="fr-FR" smtClean="0"/>
              <a:t>12/10/2021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A70DE38-DF4A-344A-B3F3-B236A6EEF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8796DCF-5E66-F047-8209-05D54D0A4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1151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4346F4-32F4-3A46-9CF2-983D7F45C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2AC151F-32D0-C942-898C-80C7E8AE93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9E690C-D0FF-2044-B93D-B1E981B634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DF3BC0-1A97-6247-A56F-F8D70BCBB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AA57-2B76-EF4A-A9BF-4ED2B7CB6866}" type="datetime1">
              <a:rPr lang="fr-FR" smtClean="0"/>
              <a:t>12/10/2021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3D58DC8-C870-6D4A-9B4C-D7A4BF4C9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F60A176-ECA5-F44C-ACB2-9D4900E65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6105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C80B4FD-402F-6C4A-B9D2-CFFDFA4FA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79B863-2A9B-B744-B7A3-82488D376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7A089C-6307-9B4E-AC91-05E2845DE0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7B9A6-77FA-B943-BA98-347532402A75}" type="datetime1">
              <a:rPr lang="fr-FR" smtClean="0"/>
              <a:t>12/10/2021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3FD78E-C32E-B845-A77E-6F368AFA56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306CA6-82C4-AF48-8442-F1D1CF83C0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0CFF1-EA61-424D-A23A-20D16A0A84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9215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55">
            <a:extLst>
              <a:ext uri="{FF2B5EF4-FFF2-40B4-BE49-F238E27FC236}">
                <a16:creationId xmlns:a16="http://schemas.microsoft.com/office/drawing/2014/main" id="{5EAB62D4-5939-6D44-819D-3FC3CDB0AAFC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">
            <a:extLst>
              <a:ext uri="{FF2B5EF4-FFF2-40B4-BE49-F238E27FC236}">
                <a16:creationId xmlns:a16="http://schemas.microsoft.com/office/drawing/2014/main" id="{840515DF-4480-0840-8EA1-0B1BD5269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0" name="Picture 54">
            <a:extLst>
              <a:ext uri="{FF2B5EF4-FFF2-40B4-BE49-F238E27FC236}">
                <a16:creationId xmlns:a16="http://schemas.microsoft.com/office/drawing/2014/main" id="{F2B45AC5-F57F-E84D-B0DA-28AB821F602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822" y="373999"/>
            <a:ext cx="9771775" cy="272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3">
            <a:extLst>
              <a:ext uri="{FF2B5EF4-FFF2-40B4-BE49-F238E27FC236}">
                <a16:creationId xmlns:a16="http://schemas.microsoft.com/office/drawing/2014/main" id="{4CA46DDE-1CEB-AB4B-99A8-CDA8D7BD2F30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232" y="2924009"/>
            <a:ext cx="9826365" cy="430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2">
            <a:extLst>
              <a:ext uri="{FF2B5EF4-FFF2-40B4-BE49-F238E27FC236}">
                <a16:creationId xmlns:a16="http://schemas.microsoft.com/office/drawing/2014/main" id="{C91727C4-5DC1-E14A-BC55-581DA57406A1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603" y="3184244"/>
            <a:ext cx="9585575" cy="22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51">
            <a:extLst>
              <a:ext uri="{FF2B5EF4-FFF2-40B4-BE49-F238E27FC236}">
                <a16:creationId xmlns:a16="http://schemas.microsoft.com/office/drawing/2014/main" id="{BDB002A3-552C-A34D-8382-61DFC3FB8694}"/>
              </a:ext>
            </a:extLst>
          </p:cNvPr>
          <p:cNvSpPr>
            <a:spLocks/>
          </p:cNvSpPr>
          <p:nvPr/>
        </p:nvSpPr>
        <p:spPr bwMode="auto">
          <a:xfrm>
            <a:off x="1343675" y="3107712"/>
            <a:ext cx="9606503" cy="2286107"/>
          </a:xfrm>
          <a:prstGeom prst="rect">
            <a:avLst/>
          </a:prstGeom>
          <a:noFill/>
          <a:ln w="76200">
            <a:solidFill>
              <a:srgbClr val="006F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54" name="Picture 50">
            <a:extLst>
              <a:ext uri="{FF2B5EF4-FFF2-40B4-BE49-F238E27FC236}">
                <a16:creationId xmlns:a16="http://schemas.microsoft.com/office/drawing/2014/main" id="{54EE0D2B-AADC-624C-A948-027C7303418E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998" y="3344810"/>
            <a:ext cx="5842001" cy="48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49">
            <a:extLst>
              <a:ext uri="{FF2B5EF4-FFF2-40B4-BE49-F238E27FC236}">
                <a16:creationId xmlns:a16="http://schemas.microsoft.com/office/drawing/2014/main" id="{5AE716F9-09EE-E74D-A210-6D1D88F25406}"/>
              </a:ext>
            </a:extLst>
          </p:cNvPr>
          <p:cNvSpPr txBox="1">
            <a:spLocks/>
          </p:cNvSpPr>
          <p:nvPr/>
        </p:nvSpPr>
        <p:spPr bwMode="auto">
          <a:xfrm>
            <a:off x="1737553" y="4180662"/>
            <a:ext cx="2874889" cy="4829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82588" algn="l"/>
                <a:tab pos="2324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82588" algn="l"/>
                <a:tab pos="2324100" algn="l"/>
              </a:tabLst>
            </a:pPr>
            <a:r>
              <a:rPr kumimoji="0" lang="fr-FR" altLang="fr-FR" sz="2800" b="1" i="0" u="none" strike="noStrike" cap="none" normalizeH="0" baseline="0" dirty="0">
                <a:ln>
                  <a:noFill/>
                </a:ln>
                <a:solidFill>
                  <a:srgbClr val="00AF50"/>
                </a:solidFill>
                <a:effectLst/>
                <a:latin typeface="Trebuchet MS" panose="020B0703020202090204" pitchFamily="34" charset="0"/>
                <a:ea typeface="Carlito"/>
                <a:cs typeface="Carlito"/>
              </a:rPr>
              <a:t> 	SYMPTÔMES	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Box 48">
            <a:extLst>
              <a:ext uri="{FF2B5EF4-FFF2-40B4-BE49-F238E27FC236}">
                <a16:creationId xmlns:a16="http://schemas.microsoft.com/office/drawing/2014/main" id="{764ADB84-7812-3848-9C3A-FC8D87314477}"/>
              </a:ext>
            </a:extLst>
          </p:cNvPr>
          <p:cNvSpPr txBox="1">
            <a:spLocks/>
          </p:cNvSpPr>
          <p:nvPr/>
        </p:nvSpPr>
        <p:spPr bwMode="auto">
          <a:xfrm>
            <a:off x="5080722" y="4199198"/>
            <a:ext cx="2279786" cy="4892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60350" algn="l"/>
                <a:tab pos="25701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60350" algn="l"/>
                <a:tab pos="2570163" algn="l"/>
              </a:tabLst>
            </a:pPr>
            <a:r>
              <a:rPr lang="fr-FR" altLang="fr-FR" sz="2800" b="1" dirty="0">
                <a:solidFill>
                  <a:srgbClr val="C00000"/>
                </a:solidFill>
                <a:latin typeface="Trebuchet MS" panose="020B0703020202090204" pitchFamily="34" charset="0"/>
              </a:rPr>
              <a:t>PREVENTIONS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 Black" panose="020B0604020202020204" pitchFamily="34" charset="0"/>
                <a:ea typeface="Carlito"/>
                <a:cs typeface="Carlito"/>
              </a:rPr>
              <a:t>	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 Box 47">
            <a:extLst>
              <a:ext uri="{FF2B5EF4-FFF2-40B4-BE49-F238E27FC236}">
                <a16:creationId xmlns:a16="http://schemas.microsoft.com/office/drawing/2014/main" id="{2223F7A2-1B77-C049-84E0-3E8BA6EC7DA7}"/>
              </a:ext>
            </a:extLst>
          </p:cNvPr>
          <p:cNvSpPr txBox="1">
            <a:spLocks/>
          </p:cNvSpPr>
          <p:nvPr/>
        </p:nvSpPr>
        <p:spPr bwMode="auto">
          <a:xfrm>
            <a:off x="7954124" y="4224001"/>
            <a:ext cx="2500323" cy="43959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500" b="1" i="1" u="none" strike="noStrike" cap="none" normalizeH="0" baseline="0" dirty="0">
                <a:ln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 </a:t>
            </a:r>
            <a:r>
              <a:rPr lang="fr-FR" altLang="fr-FR" sz="2800" b="1" dirty="0">
                <a:solidFill>
                  <a:srgbClr val="00B0F0"/>
                </a:solidFill>
                <a:latin typeface="Trebuchet MS" panose="020B0703020202090204" pitchFamily="34" charset="0"/>
              </a:rPr>
              <a:t>TRAITEMENTS</a:t>
            </a:r>
            <a:r>
              <a:rPr kumimoji="0" lang="fr-FR" altLang="fr-FR" sz="2500" b="1" i="1" u="none" strike="noStrike" cap="none" normalizeH="0" baseline="0" dirty="0">
                <a:ln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Carlito"/>
                <a:cs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accent5">
                  <a:lumMod val="60000"/>
                  <a:lumOff val="4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E628D8FE-A886-2749-BE52-F5C82DD07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2135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40EF233-8035-3C49-99A0-9A3E69B233A5}"/>
              </a:ext>
            </a:extLst>
          </p:cNvPr>
          <p:cNvSpPr txBox="1"/>
          <p:nvPr/>
        </p:nvSpPr>
        <p:spPr>
          <a:xfrm>
            <a:off x="1531063" y="6156141"/>
            <a:ext cx="2546407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1- Hexa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CD42643-7569-3342-BD29-D5443091C182}"/>
              </a:ext>
            </a:extLst>
          </p:cNvPr>
          <p:cNvSpPr txBox="1"/>
          <p:nvPr/>
        </p:nvSpPr>
        <p:spPr>
          <a:xfrm>
            <a:off x="5314683" y="6138738"/>
            <a:ext cx="2988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Cours – PPT – Octobre - 2021</a:t>
            </a:r>
            <a:r>
              <a:rPr lang="fr-FR" dirty="0">
                <a:effectLst/>
              </a:rPr>
              <a:t> 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12A81FD-F7AC-AF44-81BE-FEE398BDF34A}"/>
              </a:ext>
            </a:extLst>
          </p:cNvPr>
          <p:cNvSpPr txBox="1"/>
          <p:nvPr/>
        </p:nvSpPr>
        <p:spPr>
          <a:xfrm>
            <a:off x="9540024" y="6159404"/>
            <a:ext cx="930728" cy="40011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fr-FR" sz="2000" dirty="0"/>
              <a:t>Habib</a:t>
            </a:r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80CCF0FF-D2AC-8746-941D-2F4B9BA06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0086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00"/>
                            </p:stCondLst>
                            <p:childTnLst>
                              <p:par>
                                <p:cTn id="3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0"/>
                            </p:stCondLst>
                            <p:childTnLst>
                              <p:par>
                                <p:cTn id="3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0"/>
                            </p:stCondLst>
                            <p:childTnLst>
                              <p:par>
                                <p:cTn id="3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4000"/>
                            </p:stCondLst>
                            <p:childTnLst>
                              <p:par>
                                <p:cTn id="4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6000"/>
                            </p:stCondLst>
                            <p:childTnLst>
                              <p:par>
                                <p:cTn id="4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2" grpId="0" animBg="1"/>
      <p:bldP spid="13" grpId="0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ave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>
            <a:extLst>
              <a:ext uri="{FF2B5EF4-FFF2-40B4-BE49-F238E27FC236}">
                <a16:creationId xmlns:a16="http://schemas.microsoft.com/office/drawing/2014/main" id="{88C9F8C7-7233-46B8-B3FD-BC986190E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21" y="276921"/>
            <a:ext cx="10515600" cy="1325563"/>
          </a:xfrm>
          <a:gradFill flip="none" rotWithShape="1">
            <a:gsLst>
              <a:gs pos="0">
                <a:schemeClr val="bg1"/>
              </a:gs>
              <a:gs pos="100000">
                <a:srgbClr val="9DC3E6"/>
              </a:gs>
            </a:gsLst>
            <a:lin ang="5400000" scaled="1"/>
            <a:tileRect/>
          </a:gradFill>
        </p:spPr>
        <p:txBody>
          <a:bodyPr>
            <a:normAutofit/>
          </a:bodyPr>
          <a:lstStyle/>
          <a:p>
            <a:pPr algn="ctr"/>
            <a:r>
              <a:rPr lang="fr-FR" sz="6000" b="1" dirty="0">
                <a:solidFill>
                  <a:srgbClr val="C00000"/>
                </a:solidFill>
                <a:effectLst/>
                <a:latin typeface="Trebuchet MS" panose="020B0603020202020204" pitchFamily="34" charset="0"/>
                <a:ea typeface="Carlito"/>
                <a:cs typeface="Carlito"/>
              </a:rPr>
              <a:t>Les</a:t>
            </a:r>
            <a:r>
              <a:rPr lang="fr-FR" sz="6000" b="1" spc="-495" dirty="0">
                <a:solidFill>
                  <a:srgbClr val="C00000"/>
                </a:solidFill>
                <a:effectLst/>
                <a:latin typeface="Trebuchet MS" panose="020B0603020202020204" pitchFamily="34" charset="0"/>
                <a:ea typeface="Carlito"/>
                <a:cs typeface="Carlito"/>
              </a:rPr>
              <a:t> </a:t>
            </a:r>
            <a:r>
              <a:rPr lang="fr-FR" sz="6000" b="1" dirty="0">
                <a:solidFill>
                  <a:srgbClr val="C00000"/>
                </a:solidFill>
                <a:effectLst/>
                <a:latin typeface="Trebuchet MS" panose="020B0603020202020204" pitchFamily="34" charset="0"/>
                <a:ea typeface="Carlito"/>
                <a:cs typeface="Carlito"/>
              </a:rPr>
              <a:t>SYMPTÔMES</a:t>
            </a:r>
            <a:endParaRPr lang="fr-FR" sz="13800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7E92F20-7FA5-48DE-B47F-215A8C6C6B9C}"/>
              </a:ext>
            </a:extLst>
          </p:cNvPr>
          <p:cNvSpPr txBox="1"/>
          <p:nvPr/>
        </p:nvSpPr>
        <p:spPr>
          <a:xfrm>
            <a:off x="838200" y="1802532"/>
            <a:ext cx="5148714" cy="707886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9DC3E6"/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srgbClr val="C00000"/>
                </a:solidFill>
                <a:effectLst/>
                <a:latin typeface="Trebuchet MS" panose="020B0603020202020204" pitchFamily="34" charset="0"/>
                <a:ea typeface="Carlito"/>
                <a:cs typeface="Carlito"/>
              </a:rPr>
              <a:t>Les Plus Fréquents</a:t>
            </a:r>
            <a:endParaRPr lang="fr-FR" sz="4000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1219962-D3D6-4B51-8D82-B58ED2A4735E}"/>
              </a:ext>
            </a:extLst>
          </p:cNvPr>
          <p:cNvSpPr txBox="1"/>
          <p:nvPr/>
        </p:nvSpPr>
        <p:spPr>
          <a:xfrm>
            <a:off x="6205088" y="1802532"/>
            <a:ext cx="5145319" cy="707886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9DC3E6"/>
              </a:gs>
            </a:gsLst>
            <a:lin ang="5400000" scaled="1"/>
          </a:gradFill>
        </p:spPr>
        <p:txBody>
          <a:bodyPr wrap="none" rtlCol="0">
            <a:spAutoFit/>
          </a:bodyPr>
          <a:lstStyle/>
          <a:p>
            <a:r>
              <a:rPr lang="fr-FR" sz="4000" b="1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Les</a:t>
            </a:r>
            <a:r>
              <a:rPr lang="fr-FR" sz="4000" b="1" spc="-650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 </a:t>
            </a:r>
            <a:r>
              <a:rPr lang="fr-FR" sz="4000" b="1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Moins</a:t>
            </a:r>
            <a:r>
              <a:rPr lang="fr-FR" sz="4000" b="1" spc="-655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 </a:t>
            </a:r>
            <a:r>
              <a:rPr lang="fr-FR" sz="4000" b="1" dirty="0">
                <a:solidFill>
                  <a:srgbClr val="00AFEF"/>
                </a:solidFill>
                <a:effectLst/>
                <a:latin typeface="Arial" panose="020B0604020202020204" pitchFamily="34" charset="0"/>
                <a:ea typeface="Carlito"/>
                <a:cs typeface="Carlito"/>
              </a:rPr>
              <a:t>Fréquents</a:t>
            </a:r>
            <a:endParaRPr lang="fr-FR" sz="40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4056470-4A90-4DB0-938D-5C6FE2F850A2}"/>
              </a:ext>
            </a:extLst>
          </p:cNvPr>
          <p:cNvSpPr txBox="1"/>
          <p:nvPr/>
        </p:nvSpPr>
        <p:spPr>
          <a:xfrm>
            <a:off x="841595" y="2497593"/>
            <a:ext cx="5145319" cy="379847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66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wrap="square" anchor="t" anchorCtr="0">
            <a:noAutofit/>
          </a:bodyPr>
          <a:lstStyle/>
          <a:p>
            <a:pPr marL="342900" lvl="0" indent="-342900">
              <a:spcBef>
                <a:spcPts val="4340"/>
              </a:spcBef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r>
              <a:rPr lang="fr-FR" sz="4400" b="1" i="1" spc="5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Fièvre</a:t>
            </a:r>
            <a:endParaRPr lang="fr-FR" sz="4400" b="1" i="1" spc="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80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r>
              <a:rPr lang="fr-FR" sz="4400" b="1" i="1" spc="-50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Toux</a:t>
            </a:r>
            <a:r>
              <a:rPr lang="fr-FR" sz="4400" b="1" i="1" spc="-30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4400" b="1" i="1" spc="5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Sèche</a:t>
            </a:r>
            <a:endParaRPr lang="fr-FR" sz="4400" spc="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r>
              <a:rPr lang="fr-FR" sz="4400" b="1" i="1" spc="5" dirty="0">
                <a:solidFill>
                  <a:srgbClr val="00AFEF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Fatigue</a:t>
            </a: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endParaRPr lang="fr-FR" b="1" i="1" spc="5" dirty="0">
              <a:solidFill>
                <a:srgbClr val="00AFEF"/>
              </a:solidFill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lvl="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tabLst>
                <a:tab pos="546735" algn="l"/>
              </a:tabLst>
            </a:pPr>
            <a:endParaRPr lang="fr-FR" b="1" i="1" spc="5" dirty="0">
              <a:solidFill>
                <a:srgbClr val="00AFEF"/>
              </a:solidFill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endParaRPr lang="fr-FR" sz="1800" b="1" i="1" spc="5" dirty="0">
              <a:solidFill>
                <a:srgbClr val="00AFEF"/>
              </a:solidFill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endParaRPr lang="fr-FR" b="1" i="1" spc="5" dirty="0">
              <a:solidFill>
                <a:srgbClr val="00AFEF"/>
              </a:solidFill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65"/>
              </a:spcBef>
              <a:spcAft>
                <a:spcPts val="0"/>
              </a:spcAft>
              <a:buClr>
                <a:srgbClr val="00AFEF"/>
              </a:buClr>
              <a:buSzPts val="3500"/>
              <a:buFont typeface="Wingdings" panose="05000000000000000000" pitchFamily="2" charset="2"/>
              <a:buChar char=""/>
              <a:tabLst>
                <a:tab pos="546735" algn="l"/>
              </a:tabLst>
            </a:pPr>
            <a:endParaRPr lang="fr-FR" sz="1800" spc="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CFFD456-934A-4A53-8328-1271F321AFFF}"/>
              </a:ext>
            </a:extLst>
          </p:cNvPr>
          <p:cNvSpPr txBox="1"/>
          <p:nvPr/>
        </p:nvSpPr>
        <p:spPr>
          <a:xfrm>
            <a:off x="6204002" y="2497594"/>
            <a:ext cx="5145319" cy="3798476"/>
          </a:xfrm>
          <a:prstGeom prst="rect">
            <a:avLst/>
          </a:prstGeom>
          <a:gradFill flip="none" rotWithShape="1">
            <a:gsLst>
              <a:gs pos="9000">
                <a:schemeClr val="accent1">
                  <a:lumMod val="5000"/>
                  <a:lumOff val="95000"/>
                </a:schemeClr>
              </a:gs>
              <a:gs pos="7600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txBody>
          <a:bodyPr wrap="square" rtlCol="0" anchor="ctr" anchorCtr="0">
            <a:noAutofit/>
          </a:bodyPr>
          <a:lstStyle/>
          <a:p>
            <a:pPr marL="342900" lvl="0" indent="-342900">
              <a:spcBef>
                <a:spcPts val="410"/>
              </a:spcBef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Courbatures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70"/>
              </a:spcBef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Maux de</a:t>
            </a:r>
            <a:r>
              <a:rPr lang="fr-FR" sz="2400" b="1" spc="29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Gorge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85"/>
              </a:spcBef>
              <a:spcAft>
                <a:spcPts val="0"/>
              </a:spcAft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5295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Diarrhée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75"/>
              </a:spcBef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Conjonctivite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75"/>
              </a:spcBef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Maux de</a:t>
            </a:r>
            <a:r>
              <a:rPr lang="fr-FR" sz="2400" b="1" spc="310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Tête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lvl="0" indent="-342900">
              <a:spcBef>
                <a:spcPts val="585"/>
              </a:spcBef>
              <a:spcAft>
                <a:spcPts val="0"/>
              </a:spcAft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5295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Perte de </a:t>
            </a:r>
            <a:r>
              <a:rPr lang="fr-FR" sz="2400" b="1" spc="-3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L’odorat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ou du</a:t>
            </a:r>
            <a:r>
              <a:rPr lang="fr-FR" sz="2400" b="1" spc="2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Goût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584835" lvl="0" indent="-342900">
              <a:lnSpc>
                <a:spcPct val="83000"/>
              </a:lnSpc>
              <a:spcBef>
                <a:spcPts val="930"/>
              </a:spcBef>
              <a:spcAft>
                <a:spcPts val="0"/>
              </a:spcAft>
              <a:buClr>
                <a:srgbClr val="FFC000"/>
              </a:buClr>
              <a:buSzPts val="2300"/>
              <a:buFont typeface="Wingdings" panose="05000000000000000000" pitchFamily="2" charset="2"/>
              <a:buChar char=""/>
              <a:tabLst>
                <a:tab pos="454660" algn="l"/>
              </a:tabLst>
            </a:pP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Eruption Cutanée ou décoloration</a:t>
            </a:r>
            <a:r>
              <a:rPr lang="fr-FR" sz="2400" b="1" spc="-190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des</a:t>
            </a:r>
            <a:r>
              <a:rPr lang="fr-FR" sz="2400" b="1" spc="-18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doigts</a:t>
            </a:r>
            <a:r>
              <a:rPr lang="fr-FR" sz="2400" b="1" spc="-190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ou</a:t>
            </a:r>
            <a:r>
              <a:rPr lang="fr-FR" sz="2400" b="1" spc="-18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fr-FR" sz="2400" b="1" spc="-5" dirty="0">
                <a:solidFill>
                  <a:srgbClr val="FFC000"/>
                </a:solidFill>
                <a:effectLst/>
                <a:latin typeface="Georgia" panose="02040502050405020303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des Orteils</a:t>
            </a:r>
            <a:endParaRPr lang="fr-FR" sz="2400" spc="-5" dirty="0">
              <a:effectLst/>
              <a:latin typeface="Georgia" panose="02040502050405020303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D9B9CB9-C0B2-4B46-A1FD-65DD01F4F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9814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fade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0"/>
                            </p:stCondLst>
                            <p:childTnLst>
                              <p:par>
                                <p:cTn id="3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6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8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2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4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6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8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build="allAtOnce" animBg="1"/>
      <p:bldP spid="15" grpId="0" build="allAtOnce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image8.png">
            <a:extLst>
              <a:ext uri="{FF2B5EF4-FFF2-40B4-BE49-F238E27FC236}">
                <a16:creationId xmlns:a16="http://schemas.microsoft.com/office/drawing/2014/main" id="{AE532094-58B5-A340-B16A-24DACE0E5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838133"/>
            <a:ext cx="10973003" cy="3722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3" name="image9.jpeg">
            <a:extLst>
              <a:ext uri="{FF2B5EF4-FFF2-40B4-BE49-F238E27FC236}">
                <a16:creationId xmlns:a16="http://schemas.microsoft.com/office/drawing/2014/main" id="{BD6FDE24-B2F9-1E4B-B5AE-0417EDD17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1" y="5892746"/>
            <a:ext cx="2682442" cy="633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5">
            <a:extLst>
              <a:ext uri="{FF2B5EF4-FFF2-40B4-BE49-F238E27FC236}">
                <a16:creationId xmlns:a16="http://schemas.microsoft.com/office/drawing/2014/main" id="{24E47BD8-6BE9-0D4F-BEED-F2693435E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6028" y="-340440"/>
            <a:ext cx="4312816" cy="346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49064" tIns="342792" rIns="469752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B9EFFEF-8229-F54E-BA1D-1675E245C95B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3930"/>
            <a:ext cx="10973003" cy="133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44">
            <a:extLst>
              <a:ext uri="{FF2B5EF4-FFF2-40B4-BE49-F238E27FC236}">
                <a16:creationId xmlns:a16="http://schemas.microsoft.com/office/drawing/2014/main" id="{ADB211EA-E4FD-6048-A57D-D5AE138EEBB5}"/>
              </a:ext>
            </a:extLst>
          </p:cNvPr>
          <p:cNvSpPr txBox="1">
            <a:spLocks/>
          </p:cNvSpPr>
          <p:nvPr/>
        </p:nvSpPr>
        <p:spPr bwMode="auto">
          <a:xfrm>
            <a:off x="1426028" y="548964"/>
            <a:ext cx="9339943" cy="994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6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rlito"/>
                <a:cs typeface="Arial" panose="020B0604020202020204" pitchFamily="34" charset="0"/>
              </a:rPr>
              <a:t>Les PREVENTIONS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DA12C22-2AB2-2444-A409-BBAF939F2EB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426028" y="6857999"/>
            <a:ext cx="43128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2BDA8154-723B-1E4C-A7BC-CB9B1689210D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734054" y="3649415"/>
            <a:ext cx="4312816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213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213100" algn="l"/>
              </a:tabLst>
            </a:pPr>
            <a:endParaRPr kumimoji="0" lang="fr-FR" altLang="fr-FR" sz="2800" b="0" i="0" u="none" strike="noStrike" cap="none" normalizeH="0" baseline="0" dirty="0">
              <a:ln>
                <a:noFill/>
              </a:ln>
              <a:solidFill>
                <a:srgbClr val="585858"/>
              </a:solidFill>
              <a:effectLst/>
              <a:latin typeface="Carlito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213100" algn="l"/>
              </a:tabLst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0E2BBF4-D5D8-094E-A636-E974CB2438A3}"/>
              </a:ext>
            </a:extLst>
          </p:cNvPr>
          <p:cNvSpPr txBox="1"/>
          <p:nvPr/>
        </p:nvSpPr>
        <p:spPr>
          <a:xfrm>
            <a:off x="2351216" y="2387530"/>
            <a:ext cx="707848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Prenez du recul, Respirez , Méditez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Echangez avec vos proches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Gardez un mode de vie sain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Carlito"/>
                <a:ea typeface="Georgia" panose="02040502050405020303" pitchFamily="18" charset="0"/>
                <a:cs typeface="Georgia" panose="02040502050405020303" pitchFamily="18" charset="0"/>
              </a:rPr>
              <a:t>Soyez indulgent avec vous et avec les autres</a:t>
            </a:r>
            <a:endParaRPr lang="fr-FR" altLang="fr-FR" sz="1000" dirty="0"/>
          </a:p>
          <a:p>
            <a:pPr marL="457200" lvl="0" indent="-457200" algn="ctr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  <a:tabLst>
                <a:tab pos="3213100" algn="l"/>
              </a:tabLst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585858"/>
                </a:solidFill>
                <a:effectLst/>
                <a:latin typeface="Arial" panose="020B0604020202020204" pitchFamily="34" charset="0"/>
                <a:ea typeface="Georgia" panose="02040502050405020303" pitchFamily="18" charset="0"/>
                <a:cs typeface="Arial" panose="020B0604020202020204" pitchFamily="34" charset="0"/>
              </a:rPr>
              <a:t>Demandez de l’aide si besoin</a:t>
            </a:r>
            <a:endParaRPr kumimoji="0" lang="fr-FR" altLang="fr-F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algn="ctr"/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7D35EC90-7764-F348-96D5-D88F35BF5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3764" y="6492873"/>
            <a:ext cx="2743200" cy="365125"/>
          </a:xfrm>
        </p:spPr>
        <p:txBody>
          <a:bodyPr/>
          <a:lstStyle/>
          <a:p>
            <a:fld id="{AAD0CFF1-EA61-424D-A23A-20D16A0A84E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110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000"/>
                            </p:stCondLst>
                            <p:childTnLst>
                              <p:par>
                                <p:cTn id="3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4000"/>
                            </p:stCondLst>
                            <p:childTnLst>
                              <p:par>
                                <p:cTn id="4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0" fill="hold"/>
                                        <p:tgtEl>
                                          <p:spTgt spid="30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0" fill="hold"/>
                                        <p:tgtEl>
                                          <p:spTgt spid="30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81CECBE1-4688-7949-8EDC-006B27D9C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04509" y="423949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87114" tIns="45720" rIns="1513998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39" name="Picture 42">
            <a:extLst>
              <a:ext uri="{FF2B5EF4-FFF2-40B4-BE49-F238E27FC236}">
                <a16:creationId xmlns:a16="http://schemas.microsoft.com/office/drawing/2014/main" id="{3FC43524-68DB-4C42-A5E4-4259F0ED8368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1999" cy="684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1">
            <a:extLst>
              <a:ext uri="{FF2B5EF4-FFF2-40B4-BE49-F238E27FC236}">
                <a16:creationId xmlns:a16="http://schemas.microsoft.com/office/drawing/2014/main" id="{A17C7BB4-40D4-AE48-A0BD-06A25BE994A8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4" y="0"/>
            <a:ext cx="12049688" cy="1441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4907E19-3CFC-5849-A099-FED4E8682DA8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4" y="1413057"/>
            <a:ext cx="6272512" cy="322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9">
            <a:extLst>
              <a:ext uri="{FF2B5EF4-FFF2-40B4-BE49-F238E27FC236}">
                <a16:creationId xmlns:a16="http://schemas.microsoft.com/office/drawing/2014/main" id="{BDB92920-48B6-D642-B6CB-F6E84A85827F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625" y="1384770"/>
            <a:ext cx="3080098" cy="322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38">
            <a:extLst>
              <a:ext uri="{FF2B5EF4-FFF2-40B4-BE49-F238E27FC236}">
                <a16:creationId xmlns:a16="http://schemas.microsoft.com/office/drawing/2014/main" id="{7974F89D-0E19-354B-9A68-917696544EAE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4078" y="1423438"/>
            <a:ext cx="2730980" cy="318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37">
            <a:extLst>
              <a:ext uri="{FF2B5EF4-FFF2-40B4-BE49-F238E27FC236}">
                <a16:creationId xmlns:a16="http://schemas.microsoft.com/office/drawing/2014/main" id="{6D7C86F0-4CD1-3648-8416-292E820C7010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04509" y="56784154"/>
            <a:ext cx="294068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4883549-B025-DB4E-9F97-5EA8B69D8DE3}"/>
              </a:ext>
            </a:extLst>
          </p:cNvPr>
          <p:cNvSpPr txBox="1"/>
          <p:nvPr/>
        </p:nvSpPr>
        <p:spPr>
          <a:xfrm>
            <a:off x="1191491" y="9838"/>
            <a:ext cx="101311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spc="-150" dirty="0">
                <a:solidFill>
                  <a:srgbClr val="00AFEF"/>
                </a:solidFill>
                <a:latin typeface="Trebuchet MS"/>
              </a:rPr>
              <a:t>Les TRAITEMENTS</a:t>
            </a:r>
          </a:p>
        </p:txBody>
      </p:sp>
      <p:pic>
        <p:nvPicPr>
          <p:cNvPr id="15" name="Picture 37">
            <a:extLst>
              <a:ext uri="{FF2B5EF4-FFF2-40B4-BE49-F238E27FC236}">
                <a16:creationId xmlns:a16="http://schemas.microsoft.com/office/drawing/2014/main" id="{8F73B03B-ABA1-E24C-8746-6B9B610BE625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4" y="4534693"/>
            <a:ext cx="12033153" cy="154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278A660-8D1B-B748-8FFE-1C1A6A904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931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3000">
        <p14:honeycomb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85594F4-64F7-F644-85E7-C946D689C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5</a:t>
            </a:fld>
            <a:endParaRPr lang="fr-FR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E26EB2F-0048-6B46-9153-F73F33B70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4288" y="1365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87114" tIns="45720" rIns="1472736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31" name="Picture 35">
            <a:extLst>
              <a:ext uri="{FF2B5EF4-FFF2-40B4-BE49-F238E27FC236}">
                <a16:creationId xmlns:a16="http://schemas.microsoft.com/office/drawing/2014/main" id="{69260BC8-5052-7D4E-873E-975380EF046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3" y="0"/>
            <a:ext cx="11986953" cy="138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4">
            <a:extLst>
              <a:ext uri="{FF2B5EF4-FFF2-40B4-BE49-F238E27FC236}">
                <a16:creationId xmlns:a16="http://schemas.microsoft.com/office/drawing/2014/main" id="{B52E8207-6F15-5943-A81C-AD8E4131E0D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82" y="1353272"/>
            <a:ext cx="2840615" cy="4249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3">
            <a:extLst>
              <a:ext uri="{FF2B5EF4-FFF2-40B4-BE49-F238E27FC236}">
                <a16:creationId xmlns:a16="http://schemas.microsoft.com/office/drawing/2014/main" id="{07946F25-2987-A548-8B02-DD222FAD8A4F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240" y="1353273"/>
            <a:ext cx="2428938" cy="4249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2">
            <a:extLst>
              <a:ext uri="{FF2B5EF4-FFF2-40B4-BE49-F238E27FC236}">
                <a16:creationId xmlns:a16="http://schemas.microsoft.com/office/drawing/2014/main" id="{92BCED77-ABEE-FC4C-9644-C29BB6F63152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898" y="1353274"/>
            <a:ext cx="3062478" cy="4249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1">
            <a:extLst>
              <a:ext uri="{FF2B5EF4-FFF2-40B4-BE49-F238E27FC236}">
                <a16:creationId xmlns:a16="http://schemas.microsoft.com/office/drawing/2014/main" id="{8D9C7447-F8D8-2E4A-88AD-29C7582B6C90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364" y="1368177"/>
            <a:ext cx="2187105" cy="425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30">
            <a:extLst>
              <a:ext uri="{FF2B5EF4-FFF2-40B4-BE49-F238E27FC236}">
                <a16:creationId xmlns:a16="http://schemas.microsoft.com/office/drawing/2014/main" id="{DF8B3488-0C3B-2942-AC1D-199FB8FA5729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6724" y="1368181"/>
            <a:ext cx="1817395" cy="425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9">
            <a:extLst>
              <a:ext uri="{FF2B5EF4-FFF2-40B4-BE49-F238E27FC236}">
                <a16:creationId xmlns:a16="http://schemas.microsoft.com/office/drawing/2014/main" id="{F1A09D67-8E16-D54E-A0A8-B4B1258A3611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787" y="5643436"/>
            <a:ext cx="4567424" cy="753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9">
            <a:extLst>
              <a:ext uri="{FF2B5EF4-FFF2-40B4-BE49-F238E27FC236}">
                <a16:creationId xmlns:a16="http://schemas.microsoft.com/office/drawing/2014/main" id="{E6691D19-0993-FF43-A567-4252EA2431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4802" y="83777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8800" b="0" i="0" u="none" strike="noStrike" cap="none" normalizeH="0" baseline="0" dirty="0">
                <a:ln>
                  <a:noFill/>
                </a:ln>
                <a:solidFill>
                  <a:srgbClr val="00AFEF"/>
                </a:solidFill>
                <a:effectLst/>
                <a:latin typeface="Arial" panose="020B060402020202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Les Statistiques</a:t>
            </a:r>
            <a:endParaRPr kumimoji="0" lang="fr-FR" altLang="fr-F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400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split orient="vert"/>
      </p:transition>
    </mc:Choice>
    <mc:Fallback>
      <p:transition spd="slow" advClick="0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000"/>
                            </p:stCondLst>
                            <p:childTnLst>
                              <p:par>
                                <p:cTn id="26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0"/>
                            </p:stCondLst>
                            <p:childTnLst>
                              <p:par>
                                <p:cTn id="38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8D5DD5-941E-9043-93B9-DC422F218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CFF1-EA61-424D-A23A-20D16A0A84EB}" type="slidenum">
              <a:rPr lang="fr-FR" smtClean="0"/>
              <a:t>6</a:t>
            </a:fld>
            <a:endParaRPr lang="fr-FR"/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F74073AB-8193-C947-ABE6-71FAE860B6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5447627"/>
              </p:ext>
            </p:extLst>
          </p:nvPr>
        </p:nvGraphicFramePr>
        <p:xfrm>
          <a:off x="739058" y="1421717"/>
          <a:ext cx="5356942" cy="401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Larme 5">
            <a:extLst>
              <a:ext uri="{FF2B5EF4-FFF2-40B4-BE49-F238E27FC236}">
                <a16:creationId xmlns:a16="http://schemas.microsoft.com/office/drawing/2014/main" id="{41C89090-DA53-974F-8FF3-5BA64C2C95AF}"/>
              </a:ext>
            </a:extLst>
          </p:cNvPr>
          <p:cNvSpPr/>
          <p:nvPr/>
        </p:nvSpPr>
        <p:spPr>
          <a:xfrm>
            <a:off x="7713406" y="2235882"/>
            <a:ext cx="3510116" cy="3200400"/>
          </a:xfrm>
          <a:prstGeom prst="teardrop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OffAxis2Left"/>
            <a:lightRig rig="flat" dir="t"/>
          </a:scene3d>
          <a:sp3d>
            <a:bevelT h="2032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r>
              <a:rPr lang="fr-FR" sz="2800" dirty="0">
                <a:solidFill>
                  <a:schemeClr val="tx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Trebuchet MS" panose="020B0703020202090204" pitchFamily="34" charset="0"/>
              </a:rPr>
              <a:t>Appliquez les Gestes Barrière </a:t>
            </a:r>
          </a:p>
          <a:p>
            <a:pPr algn="ctr"/>
            <a:endParaRPr lang="fr-FR" sz="2800" dirty="0">
              <a:solidFill>
                <a:schemeClr val="tx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420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14:shred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1A1613E-88CE-A648-B05F-E8463B2C1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0205B3-85BC-A44B-9D47-84160631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AD0CFF1-EA61-424D-A23A-20D16A0A84E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823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3000">
        <p14:ripple/>
      </p:transition>
    </mc:Choice>
    <mc:Fallback>
      <p:transition spd="slow" advClick="0" advTm="3000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107</Words>
  <Application>Microsoft Macintosh PowerPoint</Application>
  <PresentationFormat>Grand écran</PresentationFormat>
  <Paragraphs>42</Paragraphs>
  <Slides>7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Carlito</vt:lpstr>
      <vt:lpstr>Georgia</vt:lpstr>
      <vt:lpstr>Trebuchet MS</vt:lpstr>
      <vt:lpstr>Wingdings</vt:lpstr>
      <vt:lpstr>Thème Office</vt:lpstr>
      <vt:lpstr>Présentation PowerPoint</vt:lpstr>
      <vt:lpstr>Les SYMPTÔMES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Gabriel QADDAHA</dc:creator>
  <cp:lastModifiedBy>Gabriel QADDAHA</cp:lastModifiedBy>
  <cp:revision>4</cp:revision>
  <dcterms:created xsi:type="dcterms:W3CDTF">2021-10-12T12:10:40Z</dcterms:created>
  <dcterms:modified xsi:type="dcterms:W3CDTF">2021-10-12T13:57:39Z</dcterms:modified>
</cp:coreProperties>
</file>

<file path=docProps/thumbnail.jpeg>
</file>